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sldIdLst>
    <p:sldId id="305" r:id="rId5"/>
    <p:sldId id="311" r:id="rId6"/>
    <p:sldId id="312" r:id="rId7"/>
    <p:sldId id="313" r:id="rId8"/>
    <p:sldId id="314" r:id="rId9"/>
    <p:sldId id="316" r:id="rId10"/>
    <p:sldId id="321" r:id="rId11"/>
    <p:sldId id="319" r:id="rId12"/>
    <p:sldId id="322" r:id="rId13"/>
    <p:sldId id="320" r:id="rId14"/>
    <p:sldId id="315" r:id="rId15"/>
    <p:sldId id="317" r:id="rId16"/>
    <p:sldId id="323" r:id="rId17"/>
    <p:sldId id="31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8280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392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77243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828532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97252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92141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393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49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47370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551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6120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03605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7/29/2020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9299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729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1489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69114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7/29/2020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305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7/29/2020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3620715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hyperlink" Target="http://blog.sbnec.org.br/page/4/" TargetMode="External"/><Relationship Id="rId2" Type="http://schemas.openxmlformats.org/officeDocument/2006/relationships/image" Target="../media/image16.jpg"/><Relationship Id="rId1" Type="http://schemas.openxmlformats.org/officeDocument/2006/relationships/slideLayout" Target="../slideLayouts/slideLayout9.xml"/><Relationship Id="rId5" Type="http://schemas.openxmlformats.org/officeDocument/2006/relationships/hyperlink" Target="https://creativecommons.org/licenses/by-nc-sa/3.0/" TargetMode="External"/><Relationship Id="rId4" Type="http://schemas.openxmlformats.org/officeDocument/2006/relationships/hyperlink" Target="https://www.khanacademy.org/ela/cc-4th-reading-vocab/x5ea2e43787f7791b:cc-4th-growth-mindset/x5ea2e43787f7791b:building-knowledge/v/learnstorm-growth-mindset-the-truth-about-your-brai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creativecommons.org/licenses/by/3.0/" TargetMode="Externa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hyperlink" Target="http://www.speedofcreativity.org/2011/04/07/apple-believes-technology-is-not-all-you-need-but-a-critical-tool/" TargetMode="External"/><Relationship Id="rId5" Type="http://schemas.openxmlformats.org/officeDocument/2006/relationships/image" Target="../media/image7.jpg"/><Relationship Id="rId4" Type="http://schemas.openxmlformats.org/officeDocument/2006/relationships/hyperlink" Target="https://www.khanacademy.org/youcanlearnanythi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chrishildrew.wordpress.com/growth-mindset/"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3.png"/><Relationship Id="rId7" Type="http://schemas.openxmlformats.org/officeDocument/2006/relationships/hyperlink" Target="https://pumpsandiron.com/2016/11/03/upper-body-workout-endurance-burn-out-strength-exercises/" TargetMode="External"/><Relationship Id="rId2" Type="http://schemas.openxmlformats.org/officeDocument/2006/relationships/image" Target="../media/image1.jpeg"/><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hyperlink" Target="https://www.goodfreephotos.com/people/weightlighter-attempting-to-life-weight.jpg.php" TargetMode="Externa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05AC74-6838-4CD9-B157-B3BB3E2F5415}"/>
              </a:ext>
              <a:ext uri="{C183D7F6-B498-43B3-948B-1728B52AA6E4}">
                <adec:decorative xmlns=""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useBgFill="1">
        <p:nvSpPr>
          <p:cNvPr id="83" name="Freeform 5">
            <a:extLst>
              <a:ext uri="{FF2B5EF4-FFF2-40B4-BE49-F238E27FC236}">
                <a16:creationId xmlns:a16="http://schemas.microsoft.com/office/drawing/2014/main" id="{608EAA06-5488-416B-B2B2-E552130110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99829" y="1101852"/>
            <a:ext cx="4254640" cy="4654297"/>
          </a:xfrm>
          <a:prstGeom prst="round2SameRect">
            <a:avLst>
              <a:gd name="adj1" fmla="val 5146"/>
              <a:gd name="adj2" fmla="val 400"/>
            </a:avLst>
          </a:pr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804336" y="1623412"/>
            <a:ext cx="3503122" cy="2287229"/>
          </a:xfrm>
        </p:spPr>
        <p:txBody>
          <a:bodyPr>
            <a:normAutofit/>
          </a:bodyPr>
          <a:lstStyle/>
          <a:p>
            <a:pPr algn="l"/>
            <a:r>
              <a:rPr lang="en-US" sz="4400" dirty="0"/>
              <a:t>What’s Your Mindset</a:t>
            </a:r>
          </a:p>
        </p:txBody>
      </p:sp>
    </p:spTree>
    <p:extLst>
      <p:ext uri="{BB962C8B-B14F-4D97-AF65-F5344CB8AC3E}">
        <p14:creationId xmlns:p14="http://schemas.microsoft.com/office/powerpoint/2010/main" val="1946576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394F83-82A5-45D3-A168-43CD34126E54}"/>
              </a:ext>
            </a:extLst>
          </p:cNvPr>
          <p:cNvSpPr>
            <a:spLocks noGrp="1"/>
          </p:cNvSpPr>
          <p:nvPr>
            <p:ph type="title"/>
          </p:nvPr>
        </p:nvSpPr>
        <p:spPr/>
        <p:txBody>
          <a:bodyPr/>
          <a:lstStyle/>
          <a:p>
            <a:r>
              <a:rPr lang="en-US" dirty="0"/>
              <a:t>How Do You Grow Your Brain? </a:t>
            </a:r>
          </a:p>
        </p:txBody>
      </p:sp>
      <p:pic>
        <p:nvPicPr>
          <p:cNvPr id="12" name="Picture Placeholder 11" descr="A close up of a logo&#10;&#10;Description automatically generated">
            <a:extLst>
              <a:ext uri="{FF2B5EF4-FFF2-40B4-BE49-F238E27FC236}">
                <a16:creationId xmlns:a16="http://schemas.microsoft.com/office/drawing/2014/main" id="{8E51E75C-59EF-48D4-9009-1A81450150C2}"/>
              </a:ext>
            </a:extLst>
          </p:cNvPr>
          <p:cNvPicPr>
            <a:picLocks noGrp="1" noChangeAspect="1"/>
          </p:cNvPicPr>
          <p:nvPr>
            <p:ph type="pic" idx="1"/>
          </p:nvPr>
        </p:nvPicPr>
        <p:blipFill>
          <a:blip r:embed="rId2">
            <a:extLst>
              <a:ext uri="{837473B0-CC2E-450A-ABE3-18F120FF3D39}">
                <a1611:picAttrSrcUrl xmlns="" xmlns:a1611="http://schemas.microsoft.com/office/drawing/2016/11/main" r:id="rId3"/>
              </a:ext>
            </a:extLst>
          </a:blip>
          <a:srcRect l="16656" r="16656"/>
          <a:stretch>
            <a:fillRect/>
          </a:stretch>
        </p:blipFill>
        <p:spPr/>
      </p:pic>
      <p:sp>
        <p:nvSpPr>
          <p:cNvPr id="6" name="Text Placeholder 5">
            <a:extLst>
              <a:ext uri="{FF2B5EF4-FFF2-40B4-BE49-F238E27FC236}">
                <a16:creationId xmlns:a16="http://schemas.microsoft.com/office/drawing/2014/main" id="{7FEFF1D2-9F03-41A9-95CE-C1E8996471FF}"/>
              </a:ext>
            </a:extLst>
          </p:cNvPr>
          <p:cNvSpPr>
            <a:spLocks noGrp="1"/>
          </p:cNvSpPr>
          <p:nvPr>
            <p:ph type="body" sz="half" idx="2"/>
          </p:nvPr>
        </p:nvSpPr>
        <p:spPr>
          <a:xfrm>
            <a:off x="1473698" y="2679699"/>
            <a:ext cx="4588094" cy="2490233"/>
          </a:xfrm>
        </p:spPr>
        <p:txBody>
          <a:bodyPr/>
          <a:lstStyle/>
          <a:p>
            <a:r>
              <a:rPr lang="en-US" dirty="0">
                <a:hlinkClick r:id="rId4"/>
              </a:rPr>
              <a:t>https://www.khanacademy.org/ela/cc-4th-reading-vocab/x5ea2e43787f7791b:cc-4th-growth-mindset/x5ea2e43787f7791b:building-knowledge/v/learnstorm-growth-mindset-the-truth-about-your-brain</a:t>
            </a:r>
            <a:endParaRPr lang="en-US" dirty="0"/>
          </a:p>
          <a:p>
            <a:endParaRPr lang="en-US" dirty="0"/>
          </a:p>
        </p:txBody>
      </p:sp>
      <p:sp>
        <p:nvSpPr>
          <p:cNvPr id="13" name="TextBox 12">
            <a:extLst>
              <a:ext uri="{FF2B5EF4-FFF2-40B4-BE49-F238E27FC236}">
                <a16:creationId xmlns:a16="http://schemas.microsoft.com/office/drawing/2014/main" id="{FB26EF74-E7D8-4072-9F86-0AC5A5C6B803}"/>
              </a:ext>
            </a:extLst>
          </p:cNvPr>
          <p:cNvSpPr txBox="1"/>
          <p:nvPr/>
        </p:nvSpPr>
        <p:spPr>
          <a:xfrm>
            <a:off x="7442551" y="5676524"/>
            <a:ext cx="3275751" cy="230832"/>
          </a:xfrm>
          <a:prstGeom prst="rect">
            <a:avLst/>
          </a:prstGeom>
          <a:noFill/>
        </p:spPr>
        <p:txBody>
          <a:bodyPr wrap="square" rtlCol="0">
            <a:spAutoFit/>
          </a:bodyPr>
          <a:lstStyle/>
          <a:p>
            <a:r>
              <a:rPr lang="en-US" sz="900">
                <a:hlinkClick r:id="rId3" tooltip="http://blog.sbnec.org.br/page/4/"/>
              </a:rPr>
              <a:t>This Photo</a:t>
            </a:r>
            <a:r>
              <a:rPr lang="en-US" sz="900"/>
              <a:t> by Unknown Author is licensed under </a:t>
            </a:r>
            <a:r>
              <a:rPr lang="en-US" sz="900">
                <a:hlinkClick r:id="rId5" tooltip="https://creativecommons.org/licenses/by-nc-sa/3.0/"/>
              </a:rPr>
              <a:t>CC BY-SA-NC</a:t>
            </a:r>
            <a:endParaRPr lang="en-US" sz="900"/>
          </a:p>
        </p:txBody>
      </p:sp>
      <p:sp>
        <p:nvSpPr>
          <p:cNvPr id="14" name="Arrow: Right 13">
            <a:extLst>
              <a:ext uri="{FF2B5EF4-FFF2-40B4-BE49-F238E27FC236}">
                <a16:creationId xmlns:a16="http://schemas.microsoft.com/office/drawing/2014/main" id="{2C1F4838-54CB-4FA8-9CF0-01F4E4E0EEB1}"/>
              </a:ext>
            </a:extLst>
          </p:cNvPr>
          <p:cNvSpPr/>
          <p:nvPr/>
        </p:nvSpPr>
        <p:spPr>
          <a:xfrm rot="18121883">
            <a:off x="2085974" y="4238625"/>
            <a:ext cx="8001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A8E6CE-644F-4F42-9F4F-947B10703B52}"/>
              </a:ext>
            </a:extLst>
          </p:cNvPr>
          <p:cNvSpPr txBox="1"/>
          <p:nvPr/>
        </p:nvSpPr>
        <p:spPr>
          <a:xfrm>
            <a:off x="3219450" y="4800600"/>
            <a:ext cx="2419350" cy="369332"/>
          </a:xfrm>
          <a:prstGeom prst="rect">
            <a:avLst/>
          </a:prstGeom>
          <a:noFill/>
        </p:spPr>
        <p:txBody>
          <a:bodyPr wrap="square" rtlCol="0">
            <a:spAutoFit/>
          </a:bodyPr>
          <a:lstStyle/>
          <a:p>
            <a:r>
              <a:rPr lang="en-US" dirty="0"/>
              <a:t>Watch this video</a:t>
            </a:r>
          </a:p>
        </p:txBody>
      </p:sp>
    </p:spTree>
    <p:extLst>
      <p:ext uri="{BB962C8B-B14F-4D97-AF65-F5344CB8AC3E}">
        <p14:creationId xmlns:p14="http://schemas.microsoft.com/office/powerpoint/2010/main" val="164704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9253-4EEA-478B-B767-C93670F61062}"/>
              </a:ext>
            </a:extLst>
          </p:cNvPr>
          <p:cNvSpPr>
            <a:spLocks noGrp="1"/>
          </p:cNvSpPr>
          <p:nvPr>
            <p:ph type="title"/>
          </p:nvPr>
        </p:nvSpPr>
        <p:spPr/>
        <p:txBody>
          <a:bodyPr/>
          <a:lstStyle/>
          <a:p>
            <a:r>
              <a:rPr lang="en-US" sz="4000" dirty="0"/>
              <a:t>Challenge A </a:t>
            </a:r>
          </a:p>
        </p:txBody>
      </p:sp>
      <p:sp>
        <p:nvSpPr>
          <p:cNvPr id="6" name="Text Placeholder 5">
            <a:extLst>
              <a:ext uri="{FF2B5EF4-FFF2-40B4-BE49-F238E27FC236}">
                <a16:creationId xmlns:a16="http://schemas.microsoft.com/office/drawing/2014/main" id="{E88E7B76-0410-4226-9E51-8C7A44017786}"/>
              </a:ext>
            </a:extLst>
          </p:cNvPr>
          <p:cNvSpPr>
            <a:spLocks noGrp="1"/>
          </p:cNvSpPr>
          <p:nvPr>
            <p:ph idx="1"/>
          </p:nvPr>
        </p:nvSpPr>
        <p:spPr/>
        <p:txBody>
          <a:bodyPr>
            <a:normAutofit fontScale="55000" lnSpcReduction="20000"/>
          </a:bodyPr>
          <a:lstStyle/>
          <a:p>
            <a:pPr marL="457200" indent="-457200">
              <a:buAutoNum type="arabicPeriod"/>
            </a:pPr>
            <a:r>
              <a:rPr lang="en-US" dirty="0" smtClean="0"/>
              <a:t>Choose and activity from the following slides </a:t>
            </a:r>
          </a:p>
          <a:p>
            <a:pPr marL="457200" indent="-457200">
              <a:buAutoNum type="arabicPeriod"/>
            </a:pPr>
            <a:r>
              <a:rPr lang="en-US" dirty="0" smtClean="0"/>
              <a:t>Follow </a:t>
            </a:r>
            <a:r>
              <a:rPr lang="en-US" dirty="0"/>
              <a:t>the directions for the activity </a:t>
            </a:r>
            <a:r>
              <a:rPr lang="en-US" dirty="0" smtClean="0"/>
              <a:t>you choose. </a:t>
            </a:r>
            <a:endParaRPr lang="en-US" dirty="0"/>
          </a:p>
          <a:p>
            <a:pPr marL="457200" indent="-457200">
              <a:buAutoNum type="arabicPeriod"/>
            </a:pPr>
            <a:r>
              <a:rPr lang="en-US" dirty="0" smtClean="0"/>
              <a:t>Set </a:t>
            </a:r>
            <a:r>
              <a:rPr lang="en-US" dirty="0"/>
              <a:t>a 10-minute time </a:t>
            </a:r>
            <a:r>
              <a:rPr lang="en-US" dirty="0" smtClean="0"/>
              <a:t>limit</a:t>
            </a:r>
          </a:p>
          <a:p>
            <a:pPr marL="457200" indent="-457200">
              <a:buAutoNum type="arabicPeriod"/>
            </a:pPr>
            <a:r>
              <a:rPr lang="en-US" dirty="0" smtClean="0"/>
              <a:t>When you are done with the challenge you chose  think about these questions: </a:t>
            </a:r>
          </a:p>
          <a:p>
            <a:pPr marL="834300" lvl="1" indent="-457200">
              <a:buAutoNum type="arabicPeriod"/>
            </a:pPr>
            <a:r>
              <a:rPr lang="en-US" dirty="0" smtClean="0"/>
              <a:t>What did you learn from today’s challenge?</a:t>
            </a:r>
          </a:p>
          <a:p>
            <a:pPr marL="834300" lvl="1" indent="-457200">
              <a:buAutoNum type="arabicPeriod"/>
            </a:pPr>
            <a:r>
              <a:rPr lang="en-US" dirty="0" smtClean="0"/>
              <a:t>How did you keep going when you struggled?</a:t>
            </a:r>
          </a:p>
          <a:p>
            <a:pPr marL="834300" lvl="1" indent="-457200">
              <a:buAutoNum type="arabicPeriod"/>
            </a:pPr>
            <a:r>
              <a:rPr lang="en-US" dirty="0" smtClean="0"/>
              <a:t>What steps did you take to make you successful today? </a:t>
            </a:r>
          </a:p>
          <a:p>
            <a:pPr marL="834300" lvl="1" indent="-457200">
              <a:buAutoNum type="arabicPeriod"/>
            </a:pPr>
            <a:r>
              <a:rPr lang="en-US" dirty="0" smtClean="0"/>
              <a:t>What are some different strategies you could have used? </a:t>
            </a:r>
          </a:p>
          <a:p>
            <a:pPr marL="834300" lvl="1" indent="-457200">
              <a:buAutoNum type="arabicPeriod"/>
            </a:pPr>
            <a:r>
              <a:rPr lang="en-US" dirty="0" smtClean="0"/>
              <a:t>If you had more time or a hint do you think you might have been able to do it? </a:t>
            </a:r>
            <a:endParaRPr lang="en-US" dirty="0"/>
          </a:p>
          <a:p>
            <a:pPr marL="457200" indent="-457200">
              <a:buAutoNum type="arabicPeriod"/>
            </a:pPr>
            <a:r>
              <a:rPr lang="en-US" dirty="0"/>
              <a:t>Complete the reflection sheet: think about brain power and how your grow your brain</a:t>
            </a:r>
          </a:p>
          <a:p>
            <a:pPr marL="457200" indent="-457200">
              <a:buAutoNum type="arabicPeriod"/>
            </a:pPr>
            <a:r>
              <a:rPr lang="en-US" dirty="0"/>
              <a:t>On your reflection sheet pick out one example of a “fixed mindset” quote and one</a:t>
            </a:r>
          </a:p>
          <a:p>
            <a:pPr marL="457200" indent="-457200">
              <a:buAutoNum type="arabicPeriod"/>
            </a:pPr>
            <a:r>
              <a:rPr lang="en-US" dirty="0"/>
              <a:t>“growth mindset” quote.  Which of the mindsets might lead to success next time and why?  </a:t>
            </a:r>
          </a:p>
          <a:p>
            <a:pPr marL="457200" indent="-457200">
              <a:buAutoNum type="arabicPeriod"/>
            </a:pPr>
            <a:r>
              <a:rPr lang="en-US" dirty="0"/>
              <a:t>Send a picture of your challenge and your reflection sheets to your google classrooms by August 17th</a:t>
            </a:r>
          </a:p>
        </p:txBody>
      </p:sp>
    </p:spTree>
    <p:extLst>
      <p:ext uri="{BB962C8B-B14F-4D97-AF65-F5344CB8AC3E}">
        <p14:creationId xmlns:p14="http://schemas.microsoft.com/office/powerpoint/2010/main" val="91683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A542CE-A139-4679-831E-B83043CD1FC5}"/>
              </a:ext>
            </a:extLst>
          </p:cNvPr>
          <p:cNvSpPr>
            <a:spLocks noGrp="1"/>
          </p:cNvSpPr>
          <p:nvPr>
            <p:ph type="title"/>
          </p:nvPr>
        </p:nvSpPr>
        <p:spPr>
          <a:xfrm>
            <a:off x="5146160" y="609600"/>
            <a:ext cx="5978072" cy="1139687"/>
          </a:xfrm>
        </p:spPr>
        <p:txBody>
          <a:bodyPr vert="horz" lIns="91440" tIns="45720" rIns="91440" bIns="45720" rtlCol="0" anchor="ctr">
            <a:normAutofit/>
          </a:bodyPr>
          <a:lstStyle/>
          <a:p>
            <a:r>
              <a:rPr lang="en-US" sz="4000" dirty="0"/>
              <a:t>Challenge Directions </a:t>
            </a:r>
          </a:p>
        </p:txBody>
      </p:sp>
      <p:pic>
        <p:nvPicPr>
          <p:cNvPr id="21" name="Picture 20">
            <a:extLst>
              <a:ext uri="{FF2B5EF4-FFF2-40B4-BE49-F238E27FC236}">
                <a16:creationId xmlns:a16="http://schemas.microsoft.com/office/drawing/2014/main" id="{7AA41F59-BAF0-4CFD-A9FA-ED4C838B545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10649" y="1"/>
            <a:ext cx="4690532" cy="6858000"/>
          </a:xfrm>
          <a:prstGeom prst="rect">
            <a:avLst/>
          </a:prstGeom>
        </p:spPr>
      </p:pic>
      <p:pic>
        <p:nvPicPr>
          <p:cNvPr id="9" name="Picture 8">
            <a:extLst>
              <a:ext uri="{FF2B5EF4-FFF2-40B4-BE49-F238E27FC236}">
                <a16:creationId xmlns:a16="http://schemas.microsoft.com/office/drawing/2014/main" id="{7EB95159-0B97-47DF-B1D1-0C317B2446F0}"/>
              </a:ext>
            </a:extLst>
          </p:cNvPr>
          <p:cNvPicPr>
            <a:picLocks noChangeAspect="1"/>
          </p:cNvPicPr>
          <p:nvPr/>
        </p:nvPicPr>
        <p:blipFill rotWithShape="1">
          <a:blip r:embed="rId4"/>
          <a:srcRect t="23752" r="1" b="23755"/>
          <a:stretch/>
        </p:blipFill>
        <p:spPr>
          <a:xfrm>
            <a:off x="332381" y="2573866"/>
            <a:ext cx="4031092" cy="1964266"/>
          </a:xfrm>
          <a:prstGeom prst="rect">
            <a:avLst/>
          </a:prstGeom>
        </p:spPr>
      </p:pic>
      <p:pic>
        <p:nvPicPr>
          <p:cNvPr id="8" name="Picture 7">
            <a:extLst>
              <a:ext uri="{FF2B5EF4-FFF2-40B4-BE49-F238E27FC236}">
                <a16:creationId xmlns:a16="http://schemas.microsoft.com/office/drawing/2014/main" id="{9BF8B8F4-F6AA-425F-95E9-A46107FB8A6B}"/>
              </a:ext>
            </a:extLst>
          </p:cNvPr>
          <p:cNvPicPr>
            <a:picLocks noChangeAspect="1"/>
          </p:cNvPicPr>
          <p:nvPr/>
        </p:nvPicPr>
        <p:blipFill rotWithShape="1">
          <a:blip r:embed="rId5"/>
          <a:srcRect t="21649" r="-3" b="19258"/>
          <a:stretch/>
        </p:blipFill>
        <p:spPr>
          <a:xfrm>
            <a:off x="332381" y="4712716"/>
            <a:ext cx="4031092" cy="1964266"/>
          </a:xfrm>
          <a:prstGeom prst="rect">
            <a:avLst/>
          </a:prstGeom>
        </p:spPr>
      </p:pic>
      <p:pic>
        <p:nvPicPr>
          <p:cNvPr id="7" name="Picture 6">
            <a:extLst>
              <a:ext uri="{FF2B5EF4-FFF2-40B4-BE49-F238E27FC236}">
                <a16:creationId xmlns:a16="http://schemas.microsoft.com/office/drawing/2014/main" id="{F220BF29-252B-4617-9B8E-E269039C9160}"/>
              </a:ext>
            </a:extLst>
          </p:cNvPr>
          <p:cNvPicPr>
            <a:picLocks noChangeAspect="1"/>
          </p:cNvPicPr>
          <p:nvPr/>
        </p:nvPicPr>
        <p:blipFill rotWithShape="1">
          <a:blip r:embed="rId6"/>
          <a:srcRect t="13578" r="-1" b="22392"/>
          <a:stretch/>
        </p:blipFill>
        <p:spPr>
          <a:xfrm>
            <a:off x="332381" y="428581"/>
            <a:ext cx="4031092" cy="1964266"/>
          </a:xfrm>
          <a:prstGeom prst="rect">
            <a:avLst/>
          </a:prstGeom>
        </p:spPr>
      </p:pic>
      <p:sp>
        <p:nvSpPr>
          <p:cNvPr id="6" name="Content Placeholder 4">
            <a:extLst>
              <a:ext uri="{FF2B5EF4-FFF2-40B4-BE49-F238E27FC236}">
                <a16:creationId xmlns:a16="http://schemas.microsoft.com/office/drawing/2014/main" id="{2D45997A-350C-4DE1-943D-F59732DBCC8A}"/>
              </a:ext>
            </a:extLst>
          </p:cNvPr>
          <p:cNvSpPr txBox="1">
            <a:spLocks/>
          </p:cNvSpPr>
          <p:nvPr/>
        </p:nvSpPr>
        <p:spPr>
          <a:xfrm>
            <a:off x="5588000" y="2573865"/>
            <a:ext cx="5536232" cy="3120983"/>
          </a:xfrm>
          <a:prstGeom prst="rect">
            <a:avLst/>
          </a:prstGeom>
        </p:spPr>
        <p:txBody>
          <a:bodyPr vert="horz" lIns="91440" tIns="45720" rIns="91440" bIns="45720" rtlCol="0" anchor="ctr">
            <a:normAutofit/>
          </a:bodyPr>
          <a:lst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nSpc>
                <a:spcPct val="100000"/>
              </a:lnSpc>
              <a:buClr>
                <a:srgbClr val="F73473"/>
              </a:buClr>
            </a:pPr>
            <a:r>
              <a:rPr lang="en-US" sz="1800" dirty="0"/>
              <a:t>Do not spend more than 10  minutes on this challenge</a:t>
            </a:r>
          </a:p>
          <a:p>
            <a:pPr>
              <a:lnSpc>
                <a:spcPct val="100000"/>
              </a:lnSpc>
              <a:buClr>
                <a:srgbClr val="F73473"/>
              </a:buClr>
            </a:pPr>
            <a:r>
              <a:rPr lang="en-US" sz="1800" dirty="0"/>
              <a:t>Step 1: Fold paper in half </a:t>
            </a:r>
          </a:p>
          <a:p>
            <a:pPr>
              <a:lnSpc>
                <a:spcPct val="100000"/>
              </a:lnSpc>
              <a:buClr>
                <a:srgbClr val="F73473"/>
              </a:buClr>
            </a:pPr>
            <a:r>
              <a:rPr lang="en-US" sz="1800" dirty="0"/>
              <a:t>Step 2: Make cuts to the middle fold (Two on one side and one on the other)</a:t>
            </a:r>
          </a:p>
          <a:p>
            <a:pPr>
              <a:lnSpc>
                <a:spcPct val="100000"/>
              </a:lnSpc>
              <a:buClr>
                <a:srgbClr val="F73473"/>
              </a:buClr>
            </a:pPr>
            <a:r>
              <a:rPr lang="en-US" sz="1800" dirty="0"/>
              <a:t> Step 3:  Twist the paper and refold as needed in the middle to finish the structure </a:t>
            </a:r>
          </a:p>
        </p:txBody>
      </p:sp>
      <p:sp>
        <p:nvSpPr>
          <p:cNvPr id="11" name="TextBox 10">
            <a:extLst>
              <a:ext uri="{FF2B5EF4-FFF2-40B4-BE49-F238E27FC236}">
                <a16:creationId xmlns:a16="http://schemas.microsoft.com/office/drawing/2014/main" id="{47EA1268-7020-42B5-911C-B05DF779807A}"/>
              </a:ext>
            </a:extLst>
          </p:cNvPr>
          <p:cNvSpPr txBox="1"/>
          <p:nvPr/>
        </p:nvSpPr>
        <p:spPr>
          <a:xfrm>
            <a:off x="6099456" y="1798409"/>
            <a:ext cx="5024776" cy="369332"/>
          </a:xfrm>
          <a:prstGeom prst="rect">
            <a:avLst/>
          </a:prstGeom>
          <a:noFill/>
        </p:spPr>
        <p:txBody>
          <a:bodyPr wrap="square" rtlCol="0">
            <a:spAutoFit/>
          </a:bodyPr>
          <a:lstStyle/>
          <a:p>
            <a:r>
              <a:rPr lang="en-US" dirty="0"/>
              <a:t>Materials:  8x10 paper and scissors</a:t>
            </a:r>
          </a:p>
        </p:txBody>
      </p:sp>
    </p:spTree>
    <p:extLst>
      <p:ext uri="{BB962C8B-B14F-4D97-AF65-F5344CB8AC3E}">
        <p14:creationId xmlns:p14="http://schemas.microsoft.com/office/powerpoint/2010/main" val="2460023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 2 Directions</a:t>
            </a:r>
            <a:endParaRPr lang="en-US" dirty="0"/>
          </a:p>
        </p:txBody>
      </p:sp>
      <p:sp>
        <p:nvSpPr>
          <p:cNvPr id="3" name="Content Placeholder 2"/>
          <p:cNvSpPr>
            <a:spLocks noGrp="1"/>
          </p:cNvSpPr>
          <p:nvPr>
            <p:ph idx="1"/>
          </p:nvPr>
        </p:nvSpPr>
        <p:spPr/>
        <p:txBody>
          <a:bodyPr/>
          <a:lstStyle/>
          <a:p>
            <a:r>
              <a:rPr lang="en-US" dirty="0" smtClean="0"/>
              <a:t>Supplies:  Coins and a pace to flip them </a:t>
            </a:r>
          </a:p>
          <a:p>
            <a:r>
              <a:rPr lang="en-US" dirty="0" smtClean="0"/>
              <a:t>Place the coin on the back of your forearm  and flip into the palm of your had.  </a:t>
            </a:r>
          </a:p>
          <a:p>
            <a:r>
              <a:rPr lang="en-US" dirty="0" smtClean="0"/>
              <a:t>Set a 10 minute timer</a:t>
            </a:r>
            <a:endParaRPr lang="en-US" dirty="0"/>
          </a:p>
        </p:txBody>
      </p:sp>
      <p:pic>
        <p:nvPicPr>
          <p:cNvPr id="4" name="Picture 3"/>
          <p:cNvPicPr>
            <a:picLocks noChangeAspect="1"/>
          </p:cNvPicPr>
          <p:nvPr/>
        </p:nvPicPr>
        <p:blipFill>
          <a:blip r:embed="rId2"/>
          <a:stretch>
            <a:fillRect/>
          </a:stretch>
        </p:blipFill>
        <p:spPr>
          <a:xfrm>
            <a:off x="4438998" y="3403024"/>
            <a:ext cx="3304742" cy="2828750"/>
          </a:xfrm>
          <a:prstGeom prst="rect">
            <a:avLst/>
          </a:prstGeom>
        </p:spPr>
      </p:pic>
    </p:spTree>
    <p:extLst>
      <p:ext uri="{BB962C8B-B14F-4D97-AF65-F5344CB8AC3E}">
        <p14:creationId xmlns:p14="http://schemas.microsoft.com/office/powerpoint/2010/main" val="4290564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E24F7045-1B8B-4422-9330-0BC8BF6065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8">
            <a:extLst>
              <a:ext uri="{FF2B5EF4-FFF2-40B4-BE49-F238E27FC236}">
                <a16:creationId xmlns:a16="http://schemas.microsoft.com/office/drawing/2014/main" id="{7ED0B3BD-E968-4364-878A-47D3A6AEF09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861CC7-DA51-4D73-80D5-B0F40A442E0D}"/>
              </a:ext>
            </a:extLst>
          </p:cNvPr>
          <p:cNvPicPr>
            <a:picLocks noChangeAspect="1"/>
          </p:cNvPicPr>
          <p:nvPr/>
        </p:nvPicPr>
        <p:blipFill>
          <a:blip r:embed="rId3"/>
          <a:stretch>
            <a:fillRect/>
          </a:stretch>
        </p:blipFill>
        <p:spPr>
          <a:xfrm>
            <a:off x="4027742" y="643467"/>
            <a:ext cx="4136516" cy="5571066"/>
          </a:xfrm>
          <a:prstGeom prst="rect">
            <a:avLst/>
          </a:prstGeom>
        </p:spPr>
      </p:pic>
      <p:sp>
        <p:nvSpPr>
          <p:cNvPr id="11" name="Rectangle 10">
            <a:extLst>
              <a:ext uri="{FF2B5EF4-FFF2-40B4-BE49-F238E27FC236}">
                <a16:creationId xmlns:a16="http://schemas.microsoft.com/office/drawing/2014/main" id="{C8E5BCBF-E5D0-444B-A584-4A5FF79F9D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347" y="482600"/>
            <a:ext cx="11240496" cy="58928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4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CB840F-8E41-4CA5-B79B-25CC80AD234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C606D-E560-4820-9C3E-3B881D30AD5A}"/>
              </a:ext>
            </a:extLst>
          </p:cNvPr>
          <p:cNvSpPr>
            <a:spLocks noGrp="1"/>
          </p:cNvSpPr>
          <p:nvPr>
            <p:ph type="title"/>
          </p:nvPr>
        </p:nvSpPr>
        <p:spPr>
          <a:xfrm>
            <a:off x="913795" y="965196"/>
            <a:ext cx="3153952" cy="1329769"/>
          </a:xfrm>
        </p:spPr>
        <p:txBody>
          <a:bodyPr vert="horz" lIns="91440" tIns="45720" rIns="91440" bIns="45720" rtlCol="0" anchor="ctr">
            <a:normAutofit/>
          </a:bodyPr>
          <a:lstStyle/>
          <a:p>
            <a:pPr algn="l"/>
            <a:r>
              <a:rPr lang="en-US"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You Can Learn Anything</a:t>
            </a:r>
          </a:p>
        </p:txBody>
      </p:sp>
      <p:sp>
        <p:nvSpPr>
          <p:cNvPr id="19" name="Content Placeholder 2">
            <a:extLst>
              <a:ext uri="{FF2B5EF4-FFF2-40B4-BE49-F238E27FC236}">
                <a16:creationId xmlns:a16="http://schemas.microsoft.com/office/drawing/2014/main" id="{F34D2B34-1100-4808-8728-B78567F5903D}"/>
              </a:ext>
            </a:extLst>
          </p:cNvPr>
          <p:cNvSpPr>
            <a:spLocks noGrp="1"/>
          </p:cNvSpPr>
          <p:nvPr>
            <p:ph sz="half" idx="2"/>
          </p:nvPr>
        </p:nvSpPr>
        <p:spPr>
          <a:xfrm>
            <a:off x="913796" y="2450353"/>
            <a:ext cx="3153952" cy="3340847"/>
          </a:xfrm>
        </p:spPr>
        <p:txBody>
          <a:bodyPr vert="horz" lIns="91440" tIns="45720" rIns="91440" bIns="45720" rtlCol="0" anchor="t">
            <a:normAutofit/>
          </a:bodyPr>
          <a:lstStyle/>
          <a:p>
            <a:r>
              <a:rPr lang="en-US" sz="1800" dirty="0">
                <a:hlinkClick r:id="rId4"/>
              </a:rPr>
              <a:t>https://www.khanacademy.org/youcanlearnanything</a:t>
            </a:r>
            <a:endParaRPr lang="en-US" sz="1800" dirty="0"/>
          </a:p>
          <a:p>
            <a:endParaRPr lang="en-US" sz="1800" dirty="0"/>
          </a:p>
          <a:p>
            <a:r>
              <a:rPr lang="en-US" sz="1800" dirty="0"/>
              <a:t>Watch this short video</a:t>
            </a:r>
          </a:p>
        </p:txBody>
      </p:sp>
      <p:sp>
        <p:nvSpPr>
          <p:cNvPr id="27" name="Rectangle 26">
            <a:extLst>
              <a:ext uri="{FF2B5EF4-FFF2-40B4-BE49-F238E27FC236}">
                <a16:creationId xmlns:a16="http://schemas.microsoft.com/office/drawing/2014/main" id="{BEF75C5D-2BA1-43DF-A7EA-02C7DEC122D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965196"/>
            <a:ext cx="6581364" cy="4781641"/>
          </a:xfrm>
          <a:prstGeom prst="rect">
            <a:avLst/>
          </a:prstGeom>
          <a:solidFill>
            <a:schemeClr val="tx1"/>
          </a:solidFill>
          <a:ln w="190500">
            <a:solidFill>
              <a:srgbClr val="FFFFFF">
                <a:alpha val="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drawing&#10;&#10;Description automatically generated">
            <a:extLst>
              <a:ext uri="{FF2B5EF4-FFF2-40B4-BE49-F238E27FC236}">
                <a16:creationId xmlns:a16="http://schemas.microsoft.com/office/drawing/2014/main" id="{7CF02741-67CD-49B0-9588-FCBB72B6AC41}"/>
              </a:ext>
            </a:extLst>
          </p:cNvPr>
          <p:cNvPicPr>
            <a:picLocks noGrp="1" noChangeAspect="1"/>
          </p:cNvPicPr>
          <p:nvPr>
            <p:ph sz="half" idx="1"/>
          </p:nvPr>
        </p:nvPicPr>
        <p:blipFill>
          <a:blip r:embed="rId5">
            <a:extLst>
              <a:ext uri="{837473B0-CC2E-450A-ABE3-18F120FF3D39}">
                <a1611:picAttrSrcUrl xmlns="" xmlns:a1611="http://schemas.microsoft.com/office/drawing/2016/11/main" r:id="rId6"/>
              </a:ext>
            </a:extLst>
          </a:blip>
          <a:stretch>
            <a:fillRect/>
          </a:stretch>
        </p:blipFill>
        <p:spPr>
          <a:xfrm>
            <a:off x="5120640" y="1532526"/>
            <a:ext cx="5676236" cy="3646981"/>
          </a:xfrm>
          <a:prstGeom prst="rect">
            <a:avLst/>
          </a:prstGeom>
        </p:spPr>
      </p:pic>
      <p:sp>
        <p:nvSpPr>
          <p:cNvPr id="9" name="TextBox 8">
            <a:extLst>
              <a:ext uri="{FF2B5EF4-FFF2-40B4-BE49-F238E27FC236}">
                <a16:creationId xmlns:a16="http://schemas.microsoft.com/office/drawing/2014/main" id="{BAE21E32-D6D9-413A-9964-0FF2F897C69A}"/>
              </a:ext>
            </a:extLst>
          </p:cNvPr>
          <p:cNvSpPr txBox="1"/>
          <p:nvPr/>
        </p:nvSpPr>
        <p:spPr>
          <a:xfrm>
            <a:off x="8558764" y="4979452"/>
            <a:ext cx="223811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www.speedofcreativity.org/2011/04/07/apple-believes-technology-is-not-all-you-need-but-a-critical-tool/">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651443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A8F36-4353-4C16-B83D-6483B11890FE}"/>
              </a:ext>
            </a:extLst>
          </p:cNvPr>
          <p:cNvSpPr>
            <a:spLocks noGrp="1"/>
          </p:cNvSpPr>
          <p:nvPr>
            <p:ph type="title"/>
          </p:nvPr>
        </p:nvSpPr>
        <p:spPr/>
        <p:txBody>
          <a:bodyPr/>
          <a:lstStyle/>
          <a:p>
            <a:r>
              <a:rPr lang="en-US" dirty="0"/>
              <a:t>Growth Mindset vs Fixed Mindset </a:t>
            </a:r>
          </a:p>
        </p:txBody>
      </p:sp>
      <p:sp>
        <p:nvSpPr>
          <p:cNvPr id="3" name="Content Placeholder 2">
            <a:extLst>
              <a:ext uri="{FF2B5EF4-FFF2-40B4-BE49-F238E27FC236}">
                <a16:creationId xmlns:a16="http://schemas.microsoft.com/office/drawing/2014/main" id="{21B05BFE-A21F-4706-BC32-162892FC99AC}"/>
              </a:ext>
            </a:extLst>
          </p:cNvPr>
          <p:cNvSpPr>
            <a:spLocks noGrp="1"/>
          </p:cNvSpPr>
          <p:nvPr>
            <p:ph sz="half" idx="1"/>
          </p:nvPr>
        </p:nvSpPr>
        <p:spPr/>
        <p:txBody>
          <a:bodyPr>
            <a:normAutofit lnSpcReduction="10000"/>
          </a:bodyPr>
          <a:lstStyle/>
          <a:p>
            <a:r>
              <a:rPr lang="en-US" sz="3200" dirty="0"/>
              <a:t>Growth </a:t>
            </a:r>
          </a:p>
          <a:p>
            <a:r>
              <a:rPr lang="en-US" dirty="0"/>
              <a:t>Mistakes help me improve </a:t>
            </a:r>
          </a:p>
          <a:p>
            <a:r>
              <a:rPr lang="en-US" dirty="0"/>
              <a:t>I can always improve-I’ll keep trying </a:t>
            </a:r>
          </a:p>
          <a:p>
            <a:r>
              <a:rPr lang="en-US" dirty="0"/>
              <a:t>Is this really my best work </a:t>
            </a:r>
          </a:p>
          <a:p>
            <a:r>
              <a:rPr lang="en-US" dirty="0"/>
              <a:t>I’m on the right track </a:t>
            </a:r>
          </a:p>
          <a:p>
            <a:r>
              <a:rPr lang="en-US" dirty="0"/>
              <a:t>I’m going to train my brain in math </a:t>
            </a:r>
          </a:p>
          <a:p>
            <a:r>
              <a:rPr lang="en-US" dirty="0"/>
              <a:t>I made a mistake </a:t>
            </a:r>
          </a:p>
        </p:txBody>
      </p:sp>
      <p:sp>
        <p:nvSpPr>
          <p:cNvPr id="4" name="Content Placeholder 3">
            <a:extLst>
              <a:ext uri="{FF2B5EF4-FFF2-40B4-BE49-F238E27FC236}">
                <a16:creationId xmlns:a16="http://schemas.microsoft.com/office/drawing/2014/main" id="{4589EF8F-6EC4-4131-AC41-BFD8C96CD41E}"/>
              </a:ext>
            </a:extLst>
          </p:cNvPr>
          <p:cNvSpPr>
            <a:spLocks noGrp="1"/>
          </p:cNvSpPr>
          <p:nvPr>
            <p:ph sz="half" idx="2"/>
          </p:nvPr>
        </p:nvSpPr>
        <p:spPr/>
        <p:txBody>
          <a:bodyPr>
            <a:normAutofit lnSpcReduction="10000"/>
          </a:bodyPr>
          <a:lstStyle/>
          <a:p>
            <a:r>
              <a:rPr lang="en-US" sz="3600" dirty="0"/>
              <a:t>Fixed </a:t>
            </a:r>
          </a:p>
          <a:p>
            <a:r>
              <a:rPr lang="en-US" dirty="0"/>
              <a:t>I’ll never be as smart as her </a:t>
            </a:r>
          </a:p>
          <a:p>
            <a:r>
              <a:rPr lang="en-US" dirty="0"/>
              <a:t>I can’t do math </a:t>
            </a:r>
          </a:p>
          <a:p>
            <a:r>
              <a:rPr lang="en-US" dirty="0"/>
              <a:t>I give up </a:t>
            </a:r>
          </a:p>
          <a:p>
            <a:r>
              <a:rPr lang="en-US" dirty="0"/>
              <a:t>This is to hard </a:t>
            </a:r>
          </a:p>
          <a:p>
            <a:r>
              <a:rPr lang="en-US" dirty="0"/>
              <a:t>I can’t make this any better </a:t>
            </a:r>
          </a:p>
          <a:p>
            <a:r>
              <a:rPr lang="en-US" dirty="0"/>
              <a:t>It’s good enough </a:t>
            </a:r>
          </a:p>
        </p:txBody>
      </p:sp>
    </p:spTree>
    <p:extLst>
      <p:ext uri="{BB962C8B-B14F-4D97-AF65-F5344CB8AC3E}">
        <p14:creationId xmlns:p14="http://schemas.microsoft.com/office/powerpoint/2010/main" val="2943295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id="{512EA6B4-C6F2-4D4A-862F-CC505E91D07F}"/>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2426" b="7574"/>
          <a:stretch/>
        </p:blipFill>
        <p:spPr>
          <a:xfrm>
            <a:off x="20" y="10"/>
            <a:ext cx="12191980" cy="6857990"/>
          </a:xfrm>
          <a:prstGeom prst="rect">
            <a:avLst/>
          </a:prstGeom>
        </p:spPr>
      </p:pic>
      <p:sp>
        <p:nvSpPr>
          <p:cNvPr id="8" name="TextBox 7">
            <a:extLst>
              <a:ext uri="{FF2B5EF4-FFF2-40B4-BE49-F238E27FC236}">
                <a16:creationId xmlns:a16="http://schemas.microsoft.com/office/drawing/2014/main" id="{86A1CE27-64DD-4D44-A73F-11BFBBFA9149}"/>
              </a:ext>
            </a:extLst>
          </p:cNvPr>
          <p:cNvSpPr txBox="1"/>
          <p:nvPr/>
        </p:nvSpPr>
        <p:spPr>
          <a:xfrm>
            <a:off x="9684583" y="6657945"/>
            <a:ext cx="250741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chrishildrew.wordpress.com/growth-mindset/">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69731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3CE41-A18E-43AC-BC95-A66CCBBC44D0}"/>
              </a:ext>
            </a:extLst>
          </p:cNvPr>
          <p:cNvSpPr>
            <a:spLocks noGrp="1"/>
          </p:cNvSpPr>
          <p:nvPr>
            <p:ph type="title"/>
          </p:nvPr>
        </p:nvSpPr>
        <p:spPr/>
        <p:txBody>
          <a:bodyPr/>
          <a:lstStyle/>
          <a:p>
            <a:r>
              <a:rPr lang="en-US" dirty="0"/>
              <a:t>Mistakes as Opportunities for Learning </a:t>
            </a:r>
          </a:p>
        </p:txBody>
      </p:sp>
      <p:pic>
        <p:nvPicPr>
          <p:cNvPr id="3" name="Picture 2">
            <a:extLst>
              <a:ext uri="{FF2B5EF4-FFF2-40B4-BE49-F238E27FC236}">
                <a16:creationId xmlns:a16="http://schemas.microsoft.com/office/drawing/2014/main" id="{D94A6BA1-1E01-4597-B065-43CDA55C080B}"/>
              </a:ext>
            </a:extLst>
          </p:cNvPr>
          <p:cNvPicPr>
            <a:picLocks noChangeAspect="1"/>
          </p:cNvPicPr>
          <p:nvPr/>
        </p:nvPicPr>
        <p:blipFill>
          <a:blip r:embed="rId2"/>
          <a:stretch>
            <a:fillRect/>
          </a:stretch>
        </p:blipFill>
        <p:spPr>
          <a:xfrm>
            <a:off x="4237070" y="1603716"/>
            <a:ext cx="3777924" cy="5096457"/>
          </a:xfrm>
          <a:prstGeom prst="rect">
            <a:avLst/>
          </a:prstGeom>
        </p:spPr>
      </p:pic>
    </p:spTree>
    <p:extLst>
      <p:ext uri="{BB962C8B-B14F-4D97-AF65-F5344CB8AC3E}">
        <p14:creationId xmlns:p14="http://schemas.microsoft.com/office/powerpoint/2010/main" val="3097846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4AB646F-3BE3-47A3-B14F-9CB84F6BF5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79E476-0F94-476A-8878-30C38712315E}"/>
              </a:ext>
            </a:extLst>
          </p:cNvPr>
          <p:cNvSpPr>
            <a:spLocks noGrp="1"/>
          </p:cNvSpPr>
          <p:nvPr>
            <p:ph type="title"/>
          </p:nvPr>
        </p:nvSpPr>
        <p:spPr>
          <a:xfrm>
            <a:off x="913795" y="609599"/>
            <a:ext cx="5978072" cy="1481150"/>
          </a:xfrm>
        </p:spPr>
        <p:txBody>
          <a:bodyPr vert="horz" lIns="91440" tIns="45720" rIns="91440" bIns="45720" rtlCol="0" anchor="ctr">
            <a:normAutofit/>
          </a:bodyPr>
          <a:lstStyle/>
          <a:p>
            <a:r>
              <a:rPr lang="en-US" sz="4000"/>
              <a:t>Challenges </a:t>
            </a:r>
          </a:p>
        </p:txBody>
      </p:sp>
      <p:sp>
        <p:nvSpPr>
          <p:cNvPr id="3" name="Content Placeholder 2">
            <a:extLst>
              <a:ext uri="{FF2B5EF4-FFF2-40B4-BE49-F238E27FC236}">
                <a16:creationId xmlns:a16="http://schemas.microsoft.com/office/drawing/2014/main" id="{2B1B714A-D6F9-4F3A-BCC9-BA0503148B33}"/>
              </a:ext>
            </a:extLst>
          </p:cNvPr>
          <p:cNvSpPr>
            <a:spLocks noGrp="1"/>
          </p:cNvSpPr>
          <p:nvPr>
            <p:ph sz="half" idx="1"/>
          </p:nvPr>
        </p:nvSpPr>
        <p:spPr>
          <a:xfrm>
            <a:off x="913795" y="2279176"/>
            <a:ext cx="5978072" cy="3415672"/>
          </a:xfrm>
        </p:spPr>
        <p:txBody>
          <a:bodyPr vert="horz" lIns="91440" tIns="45720" rIns="91440" bIns="45720" rtlCol="0" anchor="ctr">
            <a:normAutofit/>
          </a:bodyPr>
          <a:lstStyle/>
          <a:p>
            <a:pPr>
              <a:lnSpc>
                <a:spcPct val="100000"/>
              </a:lnSpc>
            </a:pPr>
            <a:r>
              <a:rPr lang="en-US" sz="1800"/>
              <a:t>Think about some challenges in your life- something at home, school or work</a:t>
            </a:r>
          </a:p>
          <a:p>
            <a:pPr>
              <a:lnSpc>
                <a:spcPct val="100000"/>
              </a:lnSpc>
            </a:pPr>
            <a:r>
              <a:rPr lang="en-US" sz="1800"/>
              <a:t>Did you deal with it from a fixed mindset or a growth mindset? - Look  back at the infographic and see</a:t>
            </a:r>
          </a:p>
          <a:p>
            <a:pPr>
              <a:lnSpc>
                <a:spcPct val="100000"/>
              </a:lnSpc>
            </a:pPr>
            <a:r>
              <a:rPr lang="en-US" sz="1800"/>
              <a:t>Why should we challenge ourselves --- to grow our brains </a:t>
            </a:r>
          </a:p>
          <a:p>
            <a:pPr>
              <a:lnSpc>
                <a:spcPct val="100000"/>
              </a:lnSpc>
            </a:pPr>
            <a:r>
              <a:rPr lang="en-US" sz="1800"/>
              <a:t>Lightweights will grow you muscles but the challenge of heavier weights will grow our muscles </a:t>
            </a:r>
          </a:p>
          <a:p>
            <a:pPr>
              <a:lnSpc>
                <a:spcPct val="100000"/>
              </a:lnSpc>
            </a:pPr>
            <a:r>
              <a:rPr lang="en-US" sz="1800"/>
              <a:t>Which is more challenging fixed mindsets or growth mindsets </a:t>
            </a:r>
          </a:p>
          <a:p>
            <a:pPr>
              <a:lnSpc>
                <a:spcPct val="100000"/>
              </a:lnSpc>
            </a:pPr>
            <a:endParaRPr lang="en-US" sz="1800"/>
          </a:p>
          <a:p>
            <a:pPr>
              <a:lnSpc>
                <a:spcPct val="100000"/>
              </a:lnSpc>
            </a:pPr>
            <a:endParaRPr lang="en-US" sz="1800"/>
          </a:p>
          <a:p>
            <a:pPr>
              <a:lnSpc>
                <a:spcPct val="100000"/>
              </a:lnSpc>
            </a:pPr>
            <a:endParaRPr lang="en-US" sz="1800"/>
          </a:p>
          <a:p>
            <a:pPr>
              <a:lnSpc>
                <a:spcPct val="100000"/>
              </a:lnSpc>
            </a:pPr>
            <a:endParaRPr lang="en-US" sz="1800"/>
          </a:p>
        </p:txBody>
      </p:sp>
      <p:pic>
        <p:nvPicPr>
          <p:cNvPr id="23" name="Picture 22">
            <a:extLst>
              <a:ext uri="{FF2B5EF4-FFF2-40B4-BE49-F238E27FC236}">
                <a16:creationId xmlns:a16="http://schemas.microsoft.com/office/drawing/2014/main" id="{E0BE7827-5B1A-4F37-BF70-19F7C5C6BDEB}"/>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501468" y="1"/>
            <a:ext cx="4690532" cy="6858000"/>
          </a:xfrm>
          <a:prstGeom prst="rect">
            <a:avLst/>
          </a:prstGeom>
        </p:spPr>
      </p:pic>
      <p:pic>
        <p:nvPicPr>
          <p:cNvPr id="6" name="Content Placeholder 5" descr="A picture containing sport, person, holding, young&#10;&#10;Description automatically generated">
            <a:extLst>
              <a:ext uri="{FF2B5EF4-FFF2-40B4-BE49-F238E27FC236}">
                <a16:creationId xmlns:a16="http://schemas.microsoft.com/office/drawing/2014/main" id="{37C0B8C5-0512-41CE-8270-80F2B54CE37C}"/>
              </a:ext>
            </a:extLst>
          </p:cNvPr>
          <p:cNvPicPr>
            <a:picLocks noGrp="1" noChangeAspect="1"/>
          </p:cNvPicPr>
          <p:nvPr>
            <p:ph sz="half" idx="2"/>
          </p:nvPr>
        </p:nvPicPr>
        <p:blipFill rotWithShape="1">
          <a:blip r:embed="rId4">
            <a:extLst>
              <a:ext uri="{837473B0-CC2E-450A-ABE3-18F120FF3D39}">
                <a1611:picAttrSrcUrl xmlns="" xmlns:a1611="http://schemas.microsoft.com/office/drawing/2016/11/main" r:id="rId5"/>
              </a:ext>
            </a:extLst>
          </a:blip>
          <a:srcRect l="7342" r="2459" b="-3"/>
          <a:stretch/>
        </p:blipFill>
        <p:spPr>
          <a:xfrm>
            <a:off x="7620351" y="10"/>
            <a:ext cx="4571649" cy="3383270"/>
          </a:xfrm>
          <a:prstGeom prst="rect">
            <a:avLst/>
          </a:prstGeom>
        </p:spPr>
      </p:pic>
      <p:pic>
        <p:nvPicPr>
          <p:cNvPr id="8" name="Picture 7" descr="A group of shoes on the floor&#10;&#10;Description automatically generated">
            <a:extLst>
              <a:ext uri="{FF2B5EF4-FFF2-40B4-BE49-F238E27FC236}">
                <a16:creationId xmlns:a16="http://schemas.microsoft.com/office/drawing/2014/main" id="{9C21D9A8-33F4-4147-B467-40E9A631FCCA}"/>
              </a:ext>
            </a:extLst>
          </p:cNvPr>
          <p:cNvPicPr>
            <a:picLocks noChangeAspect="1"/>
          </p:cNvPicPr>
          <p:nvPr/>
        </p:nvPicPr>
        <p:blipFill rotWithShape="1">
          <a:blip r:embed="rId6">
            <a:extLst>
              <a:ext uri="{837473B0-CC2E-450A-ABE3-18F120FF3D39}">
                <a1611:picAttrSrcUrl xmlns="" xmlns:a1611="http://schemas.microsoft.com/office/drawing/2016/11/main" r:id="rId7"/>
              </a:ext>
            </a:extLst>
          </a:blip>
          <a:srcRect t="15167" r="1" b="28579"/>
          <a:stretch/>
        </p:blipFill>
        <p:spPr>
          <a:xfrm>
            <a:off x="7620351" y="3429000"/>
            <a:ext cx="4571649" cy="3429000"/>
          </a:xfrm>
          <a:prstGeom prst="rect">
            <a:avLst/>
          </a:prstGeom>
        </p:spPr>
      </p:pic>
      <p:sp>
        <p:nvSpPr>
          <p:cNvPr id="9" name="TextBox 8">
            <a:extLst>
              <a:ext uri="{FF2B5EF4-FFF2-40B4-BE49-F238E27FC236}">
                <a16:creationId xmlns:a16="http://schemas.microsoft.com/office/drawing/2014/main" id="{A2272435-7228-45E0-A334-245BBF9E4550}"/>
              </a:ext>
            </a:extLst>
          </p:cNvPr>
          <p:cNvSpPr txBox="1"/>
          <p:nvPr/>
        </p:nvSpPr>
        <p:spPr>
          <a:xfrm>
            <a:off x="9655728" y="6657945"/>
            <a:ext cx="253627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7" tooltip="https://pumpsandiron.com/2016/11/03/upper-body-workout-endurance-burn-out-strength-exercises/">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tooltip="https://creativecommons.org/licenses/by-nc-nd/3.0/">
                  <a:extLst>
                    <a:ext uri="{A12FA001-AC4F-418D-AE19-62706E023703}">
                      <ahyp:hlinkClr xmlns=""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883590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Shut down </a:t>
            </a:r>
            <a:r>
              <a:rPr lang="en-US" dirty="0"/>
              <a:t>w</a:t>
            </a:r>
            <a:r>
              <a:rPr lang="en-US" dirty="0" smtClean="0"/>
              <a:t>hen </a:t>
            </a:r>
            <a:r>
              <a:rPr lang="en-US" dirty="0"/>
              <a:t>c</a:t>
            </a:r>
            <a:r>
              <a:rPr lang="en-US" dirty="0" smtClean="0"/>
              <a:t>onfused? Use unsure as a reason to give up?  We all have!  Confusion should not be see as a read light</a:t>
            </a:r>
            <a:endParaRPr lang="en-US" dirty="0"/>
          </a:p>
        </p:txBody>
      </p:sp>
      <p:sp>
        <p:nvSpPr>
          <p:cNvPr id="6" name="Content Placeholder 5"/>
          <p:cNvSpPr>
            <a:spLocks noGrp="1"/>
          </p:cNvSpPr>
          <p:nvPr>
            <p:ph idx="1"/>
          </p:nvPr>
        </p:nvSpPr>
        <p:spPr/>
        <p:txBody>
          <a:bodyPr/>
          <a:lstStyle/>
          <a:p>
            <a:r>
              <a:rPr lang="en-US" dirty="0" smtClean="0"/>
              <a:t>Confusion and feeling unsure are not stopping points.  They are action indicators. That action can be to learn something new or revisit something old, to spend time reflecting, or to talk to someone.  </a:t>
            </a:r>
          </a:p>
          <a:p>
            <a:r>
              <a:rPr lang="en-US" dirty="0" smtClean="0"/>
              <a:t>Don’t let confusion keep you stuck. And don’t use it as an excuse to suppress feelings or thoughts. </a:t>
            </a:r>
            <a:endParaRPr lang="en-US" dirty="0"/>
          </a:p>
        </p:txBody>
      </p:sp>
      <p:sp>
        <p:nvSpPr>
          <p:cNvPr id="7" name="Text Placeholder 6"/>
          <p:cNvSpPr>
            <a:spLocks noGrp="1"/>
          </p:cNvSpPr>
          <p:nvPr>
            <p:ph type="body" sz="half" idx="2"/>
          </p:nvPr>
        </p:nvSpPr>
        <p:spPr/>
        <p:txBody>
          <a:bodyPr/>
          <a:lstStyle/>
          <a:p>
            <a:endParaRPr lang="en-US" dirty="0"/>
          </a:p>
        </p:txBody>
      </p:sp>
      <p:pic>
        <p:nvPicPr>
          <p:cNvPr id="8" name="Picture 7" descr="&lt;strong&gt;Growth mindset&lt;/strong&gt; - ICTEvangelis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74" y="2576945"/>
            <a:ext cx="4566459" cy="3424844"/>
          </a:xfrm>
          <a:prstGeom prst="rect">
            <a:avLst/>
          </a:prstGeom>
        </p:spPr>
      </p:pic>
    </p:spTree>
    <p:extLst>
      <p:ext uri="{BB962C8B-B14F-4D97-AF65-F5344CB8AC3E}">
        <p14:creationId xmlns:p14="http://schemas.microsoft.com/office/powerpoint/2010/main" val="2873498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2CA733A-8D25-4E63-8273-CC14052E0E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387E535-77DC-47FB-A20C-B3A7D2039F07}"/>
              </a:ext>
            </a:extLst>
          </p:cNvPr>
          <p:cNvSpPr>
            <a:spLocks noGrp="1"/>
          </p:cNvSpPr>
          <p:nvPr>
            <p:ph type="title"/>
          </p:nvPr>
        </p:nvSpPr>
        <p:spPr>
          <a:xfrm>
            <a:off x="1370693" y="4406537"/>
            <a:ext cx="9440034" cy="1088336"/>
          </a:xfrm>
        </p:spPr>
        <p:txBody>
          <a:bodyPr vert="horz" lIns="91440" tIns="45720" rIns="91440" bIns="45720" rtlCol="0" anchor="b">
            <a:normAutofit/>
          </a:bodyPr>
          <a:lstStyle/>
          <a:p>
            <a:r>
              <a:rPr lang="en-US" sz="4800"/>
              <a:t>Brain Power </a:t>
            </a:r>
          </a:p>
        </p:txBody>
      </p:sp>
      <p:pic>
        <p:nvPicPr>
          <p:cNvPr id="16" name="Picture 15">
            <a:extLst>
              <a:ext uri="{FF2B5EF4-FFF2-40B4-BE49-F238E27FC236}">
                <a16:creationId xmlns:a16="http://schemas.microsoft.com/office/drawing/2014/main" id="{2BFB581C-2142-4222-9A3B-905AD6C0953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98" t="2669" r="616"/>
          <a:stretch/>
        </p:blipFill>
        <p:spPr>
          <a:xfrm>
            <a:off x="-1" y="0"/>
            <a:ext cx="12192001" cy="4322278"/>
          </a:xfrm>
          <a:prstGeom prst="rect">
            <a:avLst/>
          </a:prstGeom>
        </p:spPr>
      </p:pic>
      <p:pic>
        <p:nvPicPr>
          <p:cNvPr id="9" name="Content Placeholder 8" descr="A close up of text on a white background&#10;&#10;Description automatically generated">
            <a:extLst>
              <a:ext uri="{FF2B5EF4-FFF2-40B4-BE49-F238E27FC236}">
                <a16:creationId xmlns:a16="http://schemas.microsoft.com/office/drawing/2014/main" id="{8BFA19D4-02BC-42E4-B34F-D5DECF72BFF1}"/>
              </a:ext>
            </a:extLst>
          </p:cNvPr>
          <p:cNvPicPr>
            <a:picLocks noGrp="1" noChangeAspect="1"/>
          </p:cNvPicPr>
          <p:nvPr>
            <p:ph sz="half" idx="2"/>
          </p:nvPr>
        </p:nvPicPr>
        <p:blipFill>
          <a:blip r:embed="rId4"/>
          <a:stretch>
            <a:fillRect/>
          </a:stretch>
        </p:blipFill>
        <p:spPr>
          <a:xfrm>
            <a:off x="3321241" y="643468"/>
            <a:ext cx="2453024" cy="3303737"/>
          </a:xfrm>
          <a:prstGeom prst="rect">
            <a:avLst/>
          </a:prstGeom>
        </p:spPr>
      </p:pic>
      <p:cxnSp>
        <p:nvCxnSpPr>
          <p:cNvPr id="18" name="Straight Connector 17">
            <a:extLst>
              <a:ext uri="{FF2B5EF4-FFF2-40B4-BE49-F238E27FC236}">
                <a16:creationId xmlns:a16="http://schemas.microsoft.com/office/drawing/2014/main" id="{9F50CB42-2459-4324-95ED-6936C4564658}"/>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609536"/>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pic>
        <p:nvPicPr>
          <p:cNvPr id="7" name="Content Placeholder 6" descr="A close up of a piece of paper&#10;&#10;Description automatically generated">
            <a:extLst>
              <a:ext uri="{FF2B5EF4-FFF2-40B4-BE49-F238E27FC236}">
                <a16:creationId xmlns:a16="http://schemas.microsoft.com/office/drawing/2014/main" id="{DDF0FC69-694B-4B42-854A-A8EDED2B4AE0}"/>
              </a:ext>
            </a:extLst>
          </p:cNvPr>
          <p:cNvPicPr>
            <a:picLocks noGrp="1" noChangeAspect="1"/>
          </p:cNvPicPr>
          <p:nvPr>
            <p:ph sz="half" idx="1"/>
          </p:nvPr>
        </p:nvPicPr>
        <p:blipFill>
          <a:blip r:embed="rId5"/>
          <a:stretch>
            <a:fillRect/>
          </a:stretch>
        </p:blipFill>
        <p:spPr>
          <a:xfrm>
            <a:off x="6417733" y="643468"/>
            <a:ext cx="4899923" cy="3303737"/>
          </a:xfrm>
          <a:prstGeom prst="rect">
            <a:avLst/>
          </a:prstGeom>
        </p:spPr>
      </p:pic>
    </p:spTree>
    <p:extLst>
      <p:ext uri="{BB962C8B-B14F-4D97-AF65-F5344CB8AC3E}">
        <p14:creationId xmlns:p14="http://schemas.microsoft.com/office/powerpoint/2010/main" val="1288725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Neurons=Learning</a:t>
            </a:r>
            <a:br>
              <a:rPr lang="en-US" dirty="0" smtClean="0"/>
            </a:br>
            <a:endParaRPr lang="en-US" dirty="0"/>
          </a:p>
        </p:txBody>
      </p:sp>
      <p:pic>
        <p:nvPicPr>
          <p:cNvPr id="6" name="Content Placeholder 5"/>
          <p:cNvPicPr>
            <a:picLocks noGrp="1" noChangeAspect="1"/>
          </p:cNvPicPr>
          <p:nvPr>
            <p:ph idx="1"/>
          </p:nvPr>
        </p:nvPicPr>
        <p:blipFill>
          <a:blip r:embed="rId2"/>
          <a:stretch>
            <a:fillRect/>
          </a:stretch>
        </p:blipFill>
        <p:spPr>
          <a:xfrm>
            <a:off x="1313411" y="2076450"/>
            <a:ext cx="8686800" cy="3714750"/>
          </a:xfrm>
          <a:prstGeom prst="rect">
            <a:avLst/>
          </a:prstGeom>
        </p:spPr>
      </p:pic>
    </p:spTree>
    <p:extLst>
      <p:ext uri="{BB962C8B-B14F-4D97-AF65-F5344CB8AC3E}">
        <p14:creationId xmlns:p14="http://schemas.microsoft.com/office/powerpoint/2010/main" val="7125581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Override1.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ppt/theme/themeOverride2.xml><?xml version="1.0" encoding="utf-8"?>
<a:themeOverride xmlns:a="http://schemas.openxmlformats.org/drawingml/2006/main">
  <a:clrScheme name="Custom 42">
    <a:dk1>
      <a:sysClr val="windowText" lastClr="000000"/>
    </a:dk1>
    <a:lt1>
      <a:sysClr val="window" lastClr="FFFFFF"/>
    </a:lt1>
    <a:dk2>
      <a:srgbClr val="454551"/>
    </a:dk2>
    <a:lt2>
      <a:srgbClr val="E3E3E5"/>
    </a:lt2>
    <a:accent1>
      <a:srgbClr val="FE09E3"/>
    </a:accent1>
    <a:accent2>
      <a:srgbClr val="00ACF5"/>
    </a:accent2>
    <a:accent3>
      <a:srgbClr val="55CB72"/>
    </a:accent3>
    <a:accent4>
      <a:srgbClr val="EFC926"/>
    </a:accent4>
    <a:accent5>
      <a:srgbClr val="969696"/>
    </a:accent5>
    <a:accent6>
      <a:srgbClr val="D54773"/>
    </a:accent6>
    <a:hlink>
      <a:srgbClr val="6B9F25"/>
    </a:hlink>
    <a:folHlink>
      <a:srgbClr val="8C8C8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AD9097-A2B5-4C04-81F1-551065E5A1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1500D6A-2351-4999-8535-BAEE76BEBBA1}">
  <ds:schemaRefs>
    <ds:schemaRef ds:uri="71af3243-3dd4-4a8d-8c0d-dd76da1f02a5"/>
    <ds:schemaRef ds:uri="http://www.w3.org/XML/1998/namespace"/>
    <ds:schemaRef ds:uri="http://schemas.microsoft.com/office/2006/documentManagement/types"/>
    <ds:schemaRef ds:uri="http://purl.org/dc/dcmitype/"/>
    <ds:schemaRef ds:uri="http://purl.org/dc/terms/"/>
    <ds:schemaRef ds:uri="http://purl.org/dc/elements/1.1/"/>
    <ds:schemaRef ds:uri="16c05727-aa75-4e4a-9b5f-8a80a116589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954E3773-7FFA-4BE5-A2D7-AF8334D6FE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560</Words>
  <Application>Microsoft Office PowerPoint</Application>
  <PresentationFormat>Widescreen</PresentationFormat>
  <Paragraphs>65</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Goudy Old Style</vt:lpstr>
      <vt:lpstr>Trebuchet MS</vt:lpstr>
      <vt:lpstr>Wingdings 2</vt:lpstr>
      <vt:lpstr>SlateVTI</vt:lpstr>
      <vt:lpstr>What’s Your Mindset</vt:lpstr>
      <vt:lpstr>You Can Learn Anything</vt:lpstr>
      <vt:lpstr>Growth Mindset vs Fixed Mindset </vt:lpstr>
      <vt:lpstr>PowerPoint Presentation</vt:lpstr>
      <vt:lpstr>Mistakes as Opportunities for Learning </vt:lpstr>
      <vt:lpstr>Challenges </vt:lpstr>
      <vt:lpstr>Shut down when confused? Use unsure as a reason to give up?  We all have!  Confusion should not be see as a read light</vt:lpstr>
      <vt:lpstr>Brain Power </vt:lpstr>
      <vt:lpstr>Growth Neurons=Learning </vt:lpstr>
      <vt:lpstr>How Do You Grow Your Brain? </vt:lpstr>
      <vt:lpstr>Challenge A </vt:lpstr>
      <vt:lpstr>Challenge Directions </vt:lpstr>
      <vt:lpstr>Challenge 2 Directions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2020-07-29T01:56:37Z</dcterms:created>
  <dcterms:modified xsi:type="dcterms:W3CDTF">2020-07-29T14:44:04Z</dcterms:modified>
</cp:coreProperties>
</file>